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8" r:id="rId4"/>
    <p:sldId id="275" r:id="rId5"/>
    <p:sldId id="276" r:id="rId6"/>
    <p:sldId id="277" r:id="rId7"/>
    <p:sldId id="279" r:id="rId8"/>
    <p:sldId id="258" r:id="rId9"/>
    <p:sldId id="280" r:id="rId10"/>
    <p:sldId id="273" r:id="rId11"/>
    <p:sldId id="257" r:id="rId12"/>
    <p:sldId id="259" r:id="rId13"/>
    <p:sldId id="260" r:id="rId14"/>
    <p:sldId id="262" r:id="rId15"/>
    <p:sldId id="281" r:id="rId16"/>
    <p:sldId id="263" r:id="rId17"/>
    <p:sldId id="264" r:id="rId18"/>
    <p:sldId id="261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7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56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72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4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26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11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14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491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49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51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69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74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04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07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27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61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FE362-DF69-4974-9B67-EFC2052DF464}" type="datetimeFigureOut">
              <a:rPr lang="zh-TW" altLang="en-US" smtClean="0"/>
              <a:t>2017/12/6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FD39D3-1BFF-4A05-8F3C-64F1318774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2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120.108.221.55/profchwu/dcte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.php?u=https://zh.wikipedia.org/wiki/%E8%91%97%E4%BD%9C%E6%AC%8A&amp;h=dAQF2DHwn&amp;s=1" TargetMode="External"/><Relationship Id="rId2" Type="http://schemas.openxmlformats.org/officeDocument/2006/relationships/hyperlink" Target="https://zh.wikipedia.org/wiki/%E9%96%8B%E6%94%BE%E8%B3%87%E6%96%9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wiki/%E5%B0%88%E5%88%A9%E6%AC%8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data.gc.ca/" TargetMode="External"/><Relationship Id="rId13" Type="http://schemas.openxmlformats.org/officeDocument/2006/relationships/hyperlink" Target="https://zh.wikipedia.org/wiki/%E6%94%BF%E5%BA%9C%E9%96%8B%E6%94%BE%E8%B3%87%E6%96%99%E5%B9%B3%E8%87%BA" TargetMode="External"/><Relationship Id="rId3" Type="http://schemas.openxmlformats.org/officeDocument/2006/relationships/hyperlink" Target="https://zh.wikipedia.org/wiki/%E4%B8%96%E7%95%8C%E9%8A%80%E8%A1%8C" TargetMode="External"/><Relationship Id="rId7" Type="http://schemas.openxmlformats.org/officeDocument/2006/relationships/hyperlink" Target="http://www.smos.gov.au/media/2011/mr_072011.html" TargetMode="External"/><Relationship Id="rId12" Type="http://schemas.openxmlformats.org/officeDocument/2006/relationships/hyperlink" Target="http://data.gov.tw/" TargetMode="External"/><Relationship Id="rId2" Type="http://schemas.openxmlformats.org/officeDocument/2006/relationships/hyperlink" Target="https://zh.wikipedia.org/wiki/%E8%81%AF%E5%90%88%E5%9C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/index.php?title=Data.gov.uk&amp;action=edit&amp;redlink=1" TargetMode="External"/><Relationship Id="rId11" Type="http://schemas.openxmlformats.org/officeDocument/2006/relationships/hyperlink" Target="http://www.overheid.nl/opendata/" TargetMode="External"/><Relationship Id="rId5" Type="http://schemas.openxmlformats.org/officeDocument/2006/relationships/hyperlink" Target="https://zh.wikipedia.org/w/index.php?title=Data.gov&amp;action=edit&amp;redlink=1" TargetMode="External"/><Relationship Id="rId15" Type="http://schemas.openxmlformats.org/officeDocument/2006/relationships/hyperlink" Target="https://zh.wikipedia.org/wiki/%E9%96%8B%E6%94%BE%E8%B3%87%E6%96%99" TargetMode="External"/><Relationship Id="rId10" Type="http://schemas.openxmlformats.org/officeDocument/2006/relationships/hyperlink" Target="http://data.norge.no/" TargetMode="External"/><Relationship Id="rId4" Type="http://schemas.openxmlformats.org/officeDocument/2006/relationships/hyperlink" Target="http://data.worldbank.org.cn/" TargetMode="External"/><Relationship Id="rId9" Type="http://schemas.openxmlformats.org/officeDocument/2006/relationships/hyperlink" Target="https://web.archive.org/web/20130807133010/https:/opendata.go.ke/" TargetMode="External"/><Relationship Id="rId14" Type="http://schemas.openxmlformats.org/officeDocument/2006/relationships/hyperlink" Target="https://zh.wikipedia.org/w/index.php?title=Data.gov.in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loud.culture.tw/opendata/" TargetMode="External"/><Relationship Id="rId3" Type="http://schemas.openxmlformats.org/officeDocument/2006/relationships/hyperlink" Target="http://data.ntpc.gov.tw/" TargetMode="External"/><Relationship Id="rId7" Type="http://schemas.openxmlformats.org/officeDocument/2006/relationships/hyperlink" Target="http://data.kaohsiung.gov.tw/Opendata/" TargetMode="External"/><Relationship Id="rId2" Type="http://schemas.openxmlformats.org/officeDocument/2006/relationships/hyperlink" Target="http://data.taipe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.tainan.gov.tw/" TargetMode="External"/><Relationship Id="rId5" Type="http://schemas.openxmlformats.org/officeDocument/2006/relationships/hyperlink" Target="http://data.taichung.gov.tw/" TargetMode="External"/><Relationship Id="rId4" Type="http://schemas.openxmlformats.org/officeDocument/2006/relationships/hyperlink" Target="http://data.tycg.gov.tw/" TargetMode="External"/><Relationship Id="rId9" Type="http://schemas.openxmlformats.org/officeDocument/2006/relationships/hyperlink" Target="https://zh.wikipedia.org/wiki/%E9%96%8B%E6%94%BE%E8%B3%87%E6%96%9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47402" y="835429"/>
            <a:ext cx="8915399" cy="2262781"/>
          </a:xfrm>
        </p:spPr>
        <p:txBody>
          <a:bodyPr/>
          <a:lstStyle/>
          <a:p>
            <a:r>
              <a:rPr lang="zh-TW" altLang="en-US" dirty="0" smtClean="0"/>
              <a:t>用</a:t>
            </a:r>
            <a:r>
              <a:rPr lang="en-US" altLang="zh-TW" dirty="0" smtClean="0"/>
              <a:t>App Inventor</a:t>
            </a:r>
            <a:br>
              <a:rPr lang="en-US" altLang="zh-TW" dirty="0" smtClean="0"/>
            </a:br>
            <a:r>
              <a:rPr lang="zh-TW" altLang="en-US" dirty="0" smtClean="0"/>
              <a:t>做開放資料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教學網站：</a:t>
            </a:r>
            <a:r>
              <a:rPr lang="en-US" altLang="zh-TW" sz="24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  <a:hlinkClick r:id="rId2"/>
              </a:rPr>
              <a:t>http://120.108.221.55/profchwu/dctec</a:t>
            </a:r>
            <a:endParaRPr lang="en-US" altLang="zh-TW" sz="2400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FB</a:t>
            </a:r>
            <a:r>
              <a:rPr lang="zh-TW" altLang="en-US" sz="24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社團：  </a:t>
            </a:r>
            <a:r>
              <a:rPr lang="en-US" altLang="zh-TW" sz="2400" dirty="0" smtClean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106 </a:t>
            </a:r>
            <a:r>
              <a:rPr lang="zh-TW" altLang="en-US" sz="2400" dirty="0">
                <a:solidFill>
                  <a:schemeClr val="tx1"/>
                </a:solidFill>
                <a:latin typeface="Adobe 繁黑體 Std B" pitchFamily="34" charset="-120"/>
                <a:ea typeface="Adobe 繁黑體 Std B" pitchFamily="34" charset="-120"/>
              </a:rPr>
              <a:t>數位系人工智慧</a:t>
            </a:r>
            <a:endParaRPr lang="en-US" altLang="zh-TW" sz="2400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2400" dirty="0">
                <a:solidFill>
                  <a:schemeClr val="tx1"/>
                </a:solidFill>
              </a:rPr>
              <a:t>App Inventor Project: </a:t>
            </a:r>
            <a:r>
              <a:rPr lang="en-US" altLang="zh-TW" sz="2400" dirty="0" err="1">
                <a:solidFill>
                  <a:schemeClr val="tx1"/>
                </a:solidFill>
              </a:rPr>
              <a:t>Aitools</a:t>
            </a:r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en-US" altLang="zh-TW" sz="2400" dirty="0" err="1">
                <a:solidFill>
                  <a:schemeClr val="tx1"/>
                </a:solidFill>
              </a:rPr>
              <a:t>airquality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endParaRPr lang="en-US" altLang="zh-TW" sz="2400" dirty="0">
              <a:solidFill>
                <a:schemeClr val="tx1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321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螢幕設計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47" y="1476893"/>
            <a:ext cx="3160897" cy="5259001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84451"/>
            <a:ext cx="4143375" cy="63722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185562" y="4816531"/>
            <a:ext cx="1413165" cy="312421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6547215" y="4172989"/>
            <a:ext cx="2044931" cy="643542"/>
          </a:xfrm>
          <a:prstGeom prst="wedgeRoundRectCallout">
            <a:avLst>
              <a:gd name="adj1" fmla="val 66570"/>
              <a:gd name="adj2" fmla="val 631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資料筆數較多，故勾選可捲動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790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2" y="1755595"/>
            <a:ext cx="7199630" cy="353880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84365" y="140585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程式＃</a:t>
            </a:r>
            <a:r>
              <a:rPr lang="en-US" altLang="zh-TW" dirty="0" smtClean="0"/>
              <a:t>1 </a:t>
            </a:r>
            <a:r>
              <a:rPr lang="zh-TW" altLang="en-US" dirty="0" smtClean="0"/>
              <a:t>讀入資料</a:t>
            </a:r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5478088" y="3152823"/>
            <a:ext cx="1487978" cy="789709"/>
          </a:xfrm>
          <a:prstGeom prst="wedgeRoundRectCallout">
            <a:avLst>
              <a:gd name="adj1" fmla="val -42621"/>
              <a:gd name="adj2" fmla="val 70921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記得要先用</a:t>
            </a:r>
            <a:r>
              <a:rPr lang="en-US" altLang="zh-TW" dirty="0" smtClean="0"/>
              <a:t>JSON</a:t>
            </a:r>
            <a:r>
              <a:rPr lang="zh-TW" altLang="en-US" dirty="0" smtClean="0"/>
              <a:t>解碼</a:t>
            </a:r>
            <a:endParaRPr lang="zh-TW" altLang="en-US" dirty="0"/>
          </a:p>
        </p:txBody>
      </p:sp>
      <p:sp>
        <p:nvSpPr>
          <p:cNvPr id="13" name="圓角矩形圖說文字 12"/>
          <p:cNvSpPr/>
          <p:nvPr/>
        </p:nvSpPr>
        <p:spPr>
          <a:xfrm>
            <a:off x="6288018" y="5628516"/>
            <a:ext cx="5632433" cy="789709"/>
          </a:xfrm>
          <a:prstGeom prst="wedgeRoundRectCallout">
            <a:avLst>
              <a:gd name="adj1" fmla="val -62789"/>
              <a:gd name="adj2" fmla="val -139606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把抓到的資料先存入</a:t>
            </a:r>
            <a:r>
              <a:rPr lang="en-US" altLang="zh-TW" dirty="0" smtClean="0"/>
              <a:t>movie</a:t>
            </a:r>
            <a:r>
              <a:rPr lang="zh-TW" altLang="en-US" dirty="0" smtClean="0"/>
              <a:t>這個陣列，並印在螢幕上，方便我們確認</a:t>
            </a:r>
            <a:r>
              <a:rPr lang="en-US" altLang="zh-TW" dirty="0" smtClean="0"/>
              <a:t>App Inventor</a:t>
            </a:r>
            <a:r>
              <a:rPr lang="zh-TW" altLang="en-US" dirty="0" smtClean="0"/>
              <a:t>讀入的資料欄位順序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252" y="140585"/>
            <a:ext cx="3333750" cy="1590675"/>
          </a:xfrm>
          <a:prstGeom prst="rect">
            <a:avLst/>
          </a:prstGeom>
        </p:spPr>
      </p:pic>
      <p:sp>
        <p:nvSpPr>
          <p:cNvPr id="15" name="圓角矩形圖說文字 14"/>
          <p:cNvSpPr/>
          <p:nvPr/>
        </p:nvSpPr>
        <p:spPr>
          <a:xfrm>
            <a:off x="10478198" y="59783"/>
            <a:ext cx="1616820" cy="372479"/>
          </a:xfrm>
          <a:prstGeom prst="wedgeRoundRectCallout">
            <a:avLst>
              <a:gd name="adj1" fmla="val -68319"/>
              <a:gd name="adj2" fmla="val -18553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儲存整個資料</a:t>
            </a:r>
            <a:endParaRPr lang="zh-TW" altLang="en-US" dirty="0"/>
          </a:p>
        </p:txBody>
      </p:sp>
      <p:sp>
        <p:nvSpPr>
          <p:cNvPr id="16" name="圓角矩形圖說文字 15"/>
          <p:cNvSpPr/>
          <p:nvPr/>
        </p:nvSpPr>
        <p:spPr>
          <a:xfrm>
            <a:off x="10478198" y="432262"/>
            <a:ext cx="1616820" cy="372479"/>
          </a:xfrm>
          <a:prstGeom prst="wedgeRoundRectCallout">
            <a:avLst>
              <a:gd name="adj1" fmla="val -68319"/>
              <a:gd name="adj2" fmla="val -18553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儲存紀錄</a:t>
            </a:r>
            <a:endParaRPr lang="zh-TW" altLang="en-US" dirty="0"/>
          </a:p>
        </p:txBody>
      </p:sp>
      <p:sp>
        <p:nvSpPr>
          <p:cNvPr id="17" name="圓角矩形圖說文字 16"/>
          <p:cNvSpPr/>
          <p:nvPr/>
        </p:nvSpPr>
        <p:spPr>
          <a:xfrm>
            <a:off x="10478198" y="979144"/>
            <a:ext cx="1616820" cy="372479"/>
          </a:xfrm>
          <a:prstGeom prst="wedgeRoundRectCallout">
            <a:avLst>
              <a:gd name="adj1" fmla="val -68319"/>
              <a:gd name="adj2" fmla="val -18553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儲存欄位</a:t>
            </a:r>
            <a:endParaRPr lang="zh-TW" altLang="en-US" dirty="0"/>
          </a:p>
        </p:txBody>
      </p:sp>
      <p:sp>
        <p:nvSpPr>
          <p:cNvPr id="18" name="圓角矩形圖說文字 17"/>
          <p:cNvSpPr/>
          <p:nvPr/>
        </p:nvSpPr>
        <p:spPr>
          <a:xfrm>
            <a:off x="10504872" y="1383116"/>
            <a:ext cx="1616820" cy="372479"/>
          </a:xfrm>
          <a:prstGeom prst="wedgeRoundRectCallout">
            <a:avLst>
              <a:gd name="adj1" fmla="val -68319"/>
              <a:gd name="adj2" fmla="val -18553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記錄筆數</a:t>
            </a:r>
            <a:endParaRPr lang="zh-TW" altLang="en-US" dirty="0"/>
          </a:p>
        </p:txBody>
      </p:sp>
      <p:sp>
        <p:nvSpPr>
          <p:cNvPr id="10" name="圓角矩形圖說文字 9"/>
          <p:cNvSpPr/>
          <p:nvPr/>
        </p:nvSpPr>
        <p:spPr>
          <a:xfrm>
            <a:off x="4039985" y="1107422"/>
            <a:ext cx="2051989" cy="789709"/>
          </a:xfrm>
          <a:prstGeom prst="wedgeRoundRectCallout">
            <a:avLst>
              <a:gd name="adj1" fmla="val -42621"/>
              <a:gd name="adj2" fmla="val 70921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設定</a:t>
            </a:r>
            <a:r>
              <a:rPr lang="en-US" altLang="zh-TW" dirty="0" smtClean="0"/>
              <a:t>JSON</a:t>
            </a:r>
            <a:r>
              <a:rPr lang="zh-TW" altLang="en-US" dirty="0" smtClean="0"/>
              <a:t>格式的開放資料集</a:t>
            </a:r>
            <a:r>
              <a:rPr lang="en-US" altLang="zh-TW" dirty="0" smtClean="0"/>
              <a:t>URL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116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點選後可以看其資料內容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注意！與</a:t>
            </a:r>
            <a:r>
              <a:rPr lang="en-US" altLang="zh-TW" dirty="0" smtClean="0"/>
              <a:t>App Inventor</a:t>
            </a:r>
            <a:r>
              <a:rPr lang="zh-TW" altLang="en-US" dirty="0" smtClean="0"/>
              <a:t>的資料欄位順序會不同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5" y="1435546"/>
            <a:ext cx="10843825" cy="2384266"/>
          </a:xfrm>
        </p:spPr>
      </p:pic>
      <p:sp>
        <p:nvSpPr>
          <p:cNvPr id="6" name="圓角矩形圖說文字 5"/>
          <p:cNvSpPr/>
          <p:nvPr/>
        </p:nvSpPr>
        <p:spPr>
          <a:xfrm>
            <a:off x="4788130" y="3974468"/>
            <a:ext cx="2942705" cy="1323440"/>
          </a:xfrm>
          <a:prstGeom prst="wedgeRoundRectCallout">
            <a:avLst>
              <a:gd name="adj1" fmla="val -52109"/>
              <a:gd name="adj2" fmla="val 693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經由</a:t>
            </a:r>
            <a:r>
              <a:rPr lang="en-US" altLang="zh-TW" dirty="0" smtClean="0"/>
              <a:t>App Inventor</a:t>
            </a:r>
            <a:r>
              <a:rPr lang="zh-TW" altLang="en-US" dirty="0" smtClean="0"/>
              <a:t>程式，讀入後的</a:t>
            </a:r>
            <a:r>
              <a:rPr lang="en-US" altLang="zh-TW" dirty="0" smtClean="0"/>
              <a:t>JSON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與原來的資料有什麼不同呢？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94655" y="1449217"/>
            <a:ext cx="7141279" cy="21431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1454080" y="497017"/>
            <a:ext cx="1138845" cy="663046"/>
          </a:xfrm>
          <a:prstGeom prst="wedgeRoundRectCallout">
            <a:avLst>
              <a:gd name="adj1" fmla="val 39996"/>
              <a:gd name="adj2" fmla="val 6851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抓資料的網址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5" y="3974468"/>
            <a:ext cx="39147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7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點選後可以看其資料內容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注意！與</a:t>
            </a:r>
            <a:r>
              <a:rPr lang="en-US" altLang="zh-TW" dirty="0" smtClean="0"/>
              <a:t>App Inventor</a:t>
            </a:r>
            <a:r>
              <a:rPr lang="zh-TW" altLang="en-US" dirty="0" smtClean="0"/>
              <a:t>的資料欄位順序會不同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5" y="1838600"/>
            <a:ext cx="10843825" cy="238426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5" y="4370778"/>
            <a:ext cx="3097749" cy="2324100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3848792" y="4370778"/>
            <a:ext cx="2942705" cy="1323440"/>
          </a:xfrm>
          <a:prstGeom prst="wedgeRoundRectCallout">
            <a:avLst>
              <a:gd name="adj1" fmla="val -52109"/>
              <a:gd name="adj2" fmla="val 693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APP</a:t>
            </a:r>
            <a:r>
              <a:rPr lang="zh-TW" altLang="en-US" dirty="0" smtClean="0"/>
              <a:t> </a:t>
            </a:r>
            <a:r>
              <a:rPr lang="en-US" altLang="zh-TW" dirty="0" smtClean="0"/>
              <a:t>Inventor</a:t>
            </a:r>
            <a:r>
              <a:rPr lang="zh-TW" altLang="en-US" dirty="0" smtClean="0"/>
              <a:t>會自動按照欄位名稱由小到大排序。所以讀入後的欄位順序會與原來的不同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0080" y="4729942"/>
            <a:ext cx="756458" cy="174567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64771" y="2580409"/>
            <a:ext cx="507076" cy="15794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989215" y="2834640"/>
            <a:ext cx="33250" cy="18953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269373" y="2580409"/>
            <a:ext cx="665019" cy="157942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1206795" y="2738351"/>
            <a:ext cx="1428337" cy="1978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05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JSON</a:t>
            </a:r>
            <a:r>
              <a:rPr lang="zh-TW" altLang="en-US" dirty="0" smtClean="0"/>
              <a:t>資料格式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458564"/>
              </p:ext>
            </p:extLst>
          </p:nvPr>
        </p:nvGraphicFramePr>
        <p:xfrm>
          <a:off x="743644" y="1314789"/>
          <a:ext cx="1076096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121">
                  <a:extLst>
                    <a:ext uri="{9D8B030D-6E8A-4147-A177-3AD203B41FA5}">
                      <a16:colId xmlns:a16="http://schemas.microsoft.com/office/drawing/2014/main" val="2875999333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3542189723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3613557169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1116470523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917154652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2474938569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2889520342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343238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address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三重區三和路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幸福影城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22865540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9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address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三重區重新路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天台影城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29787700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06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address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板橋區府中路</a:t>
                      </a:r>
                      <a:r>
                        <a:rPr lang="en-US" altLang="zh-TW" dirty="0" smtClean="0"/>
                        <a:t>175</a:t>
                      </a:r>
                      <a:r>
                        <a:rPr lang="zh-TW" altLang="en-US" dirty="0" smtClean="0"/>
                        <a:t>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林園電影院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29605333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02347"/>
                  </a:ext>
                </a:extLst>
              </a:tr>
            </a:tbl>
          </a:graphicData>
        </a:graphic>
      </p:graphicFrame>
      <p:sp>
        <p:nvSpPr>
          <p:cNvPr id="5" name="圓角矩形圖說文字 4"/>
          <p:cNvSpPr/>
          <p:nvPr/>
        </p:nvSpPr>
        <p:spPr>
          <a:xfrm>
            <a:off x="4480634" y="3844906"/>
            <a:ext cx="1616820" cy="372479"/>
          </a:xfrm>
          <a:prstGeom prst="wedgeRoundRectCallout">
            <a:avLst>
              <a:gd name="adj1" fmla="val -68319"/>
              <a:gd name="adj2" fmla="val -18553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儲存整個資料</a:t>
            </a:r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4480634" y="4217385"/>
            <a:ext cx="1616820" cy="372479"/>
          </a:xfrm>
          <a:prstGeom prst="wedgeRoundRectCallout">
            <a:avLst>
              <a:gd name="adj1" fmla="val -68319"/>
              <a:gd name="adj2" fmla="val -18553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儲存紀錄</a:t>
            </a:r>
            <a:endParaRPr lang="zh-TW" altLang="en-US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4480634" y="4764267"/>
            <a:ext cx="1616820" cy="372479"/>
          </a:xfrm>
          <a:prstGeom prst="wedgeRoundRectCallout">
            <a:avLst>
              <a:gd name="adj1" fmla="val -68319"/>
              <a:gd name="adj2" fmla="val -18553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儲存欄位</a:t>
            </a:r>
            <a:endParaRPr lang="zh-TW" altLang="en-US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4507308" y="5168239"/>
            <a:ext cx="1616820" cy="372479"/>
          </a:xfrm>
          <a:prstGeom prst="wedgeRoundRectCallout">
            <a:avLst>
              <a:gd name="adj1" fmla="val -68319"/>
              <a:gd name="adj2" fmla="val -18553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記錄筆數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31" y="3699163"/>
            <a:ext cx="3097749" cy="23241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4" y="3763803"/>
            <a:ext cx="3333750" cy="17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如果程式是這樣，結果是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7" y="1583997"/>
            <a:ext cx="8915400" cy="329804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37" y="3670501"/>
            <a:ext cx="3876675" cy="1495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直線單箭頭接點 5"/>
          <p:cNvCxnSpPr/>
          <p:nvPr/>
        </p:nvCxnSpPr>
        <p:spPr>
          <a:xfrm>
            <a:off x="5810596" y="4123113"/>
            <a:ext cx="1670859" cy="26600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396539" y="3607357"/>
            <a:ext cx="4355868" cy="91476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33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4" y="3128443"/>
            <a:ext cx="6067425" cy="34671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84365" y="140585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程式＃</a:t>
            </a:r>
            <a:r>
              <a:rPr lang="en-US" altLang="zh-TW" dirty="0"/>
              <a:t>2</a:t>
            </a:r>
            <a:r>
              <a:rPr lang="en-US" altLang="zh-TW" dirty="0" smtClean="0"/>
              <a:t> </a:t>
            </a:r>
            <a:r>
              <a:rPr lang="zh-TW" altLang="en-US" dirty="0" smtClean="0"/>
              <a:t>讀入資料</a:t>
            </a:r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6346769" y="4041863"/>
            <a:ext cx="1039091" cy="364546"/>
          </a:xfrm>
          <a:prstGeom prst="wedgeRoundRectCallout">
            <a:avLst>
              <a:gd name="adj1" fmla="val -125303"/>
              <a:gd name="adj2" fmla="val 45658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 smtClean="0"/>
              <a:t>Record</a:t>
            </a:r>
            <a:endParaRPr lang="zh-TW" altLang="en-US" dirty="0"/>
          </a:p>
        </p:txBody>
      </p:sp>
      <p:sp>
        <p:nvSpPr>
          <p:cNvPr id="19" name="圓角矩形圖說文字 18"/>
          <p:cNvSpPr/>
          <p:nvPr/>
        </p:nvSpPr>
        <p:spPr>
          <a:xfrm>
            <a:off x="5647938" y="4521171"/>
            <a:ext cx="803564" cy="290945"/>
          </a:xfrm>
          <a:prstGeom prst="wedgeRoundRectCallout">
            <a:avLst>
              <a:gd name="adj1" fmla="val -79786"/>
              <a:gd name="adj2" fmla="val -11484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graphicFrame>
        <p:nvGraphicFramePr>
          <p:cNvPr id="20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558863"/>
              </p:ext>
            </p:extLst>
          </p:nvPr>
        </p:nvGraphicFramePr>
        <p:xfrm>
          <a:off x="1232290" y="800358"/>
          <a:ext cx="1076096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121">
                  <a:extLst>
                    <a:ext uri="{9D8B030D-6E8A-4147-A177-3AD203B41FA5}">
                      <a16:colId xmlns:a16="http://schemas.microsoft.com/office/drawing/2014/main" val="2875999333"/>
                    </a:ext>
                  </a:extLst>
                </a:gridCol>
                <a:gridCol w="2437241">
                  <a:extLst>
                    <a:ext uri="{9D8B030D-6E8A-4147-A177-3AD203B41FA5}">
                      <a16:colId xmlns:a16="http://schemas.microsoft.com/office/drawing/2014/main" val="3542189723"/>
                    </a:ext>
                  </a:extLst>
                </a:gridCol>
                <a:gridCol w="1213658">
                  <a:extLst>
                    <a:ext uri="{9D8B030D-6E8A-4147-A177-3AD203B41FA5}">
                      <a16:colId xmlns:a16="http://schemas.microsoft.com/office/drawing/2014/main" val="3613557169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1116470523"/>
                    </a:ext>
                  </a:extLst>
                </a:gridCol>
                <a:gridCol w="1288472">
                  <a:extLst>
                    <a:ext uri="{9D8B030D-6E8A-4147-A177-3AD203B41FA5}">
                      <a16:colId xmlns:a16="http://schemas.microsoft.com/office/drawing/2014/main" val="917154652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2474938569"/>
                    </a:ext>
                  </a:extLst>
                </a:gridCol>
                <a:gridCol w="945107">
                  <a:extLst>
                    <a:ext uri="{9D8B030D-6E8A-4147-A177-3AD203B41FA5}">
                      <a16:colId xmlns:a16="http://schemas.microsoft.com/office/drawing/2014/main" val="2889520342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343238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address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三重區三和路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幸福影城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22865540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9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address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三重區重新路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天台影城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29787700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06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address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板橋區府中路</a:t>
                      </a:r>
                      <a:r>
                        <a:rPr lang="en-US" altLang="zh-TW" dirty="0" smtClean="0"/>
                        <a:t>175</a:t>
                      </a:r>
                      <a:r>
                        <a:rPr lang="zh-TW" altLang="en-US" dirty="0" smtClean="0"/>
                        <a:t>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林園電影院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29605333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02347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22218" y="843309"/>
            <a:ext cx="10981113" cy="38697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圓角矩形圖說文字 20"/>
          <p:cNvSpPr/>
          <p:nvPr/>
        </p:nvSpPr>
        <p:spPr>
          <a:xfrm>
            <a:off x="465513" y="148765"/>
            <a:ext cx="1080654" cy="503354"/>
          </a:xfrm>
          <a:prstGeom prst="wedgeRoundRectCallout">
            <a:avLst>
              <a:gd name="adj1" fmla="val 80842"/>
              <a:gd name="adj2" fmla="val 73733"/>
              <a:gd name="adj3" fmla="val 16667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 smtClean="0"/>
              <a:t>Record</a:t>
            </a:r>
            <a:endParaRPr lang="zh-TW" altLang="en-US" dirty="0"/>
          </a:p>
        </p:txBody>
      </p:sp>
      <p:sp>
        <p:nvSpPr>
          <p:cNvPr id="22" name="圓角矩形圖說文字 21"/>
          <p:cNvSpPr/>
          <p:nvPr/>
        </p:nvSpPr>
        <p:spPr>
          <a:xfrm>
            <a:off x="7543800" y="4861993"/>
            <a:ext cx="752302" cy="305404"/>
          </a:xfrm>
          <a:prstGeom prst="wedgeRoundRectCallout">
            <a:avLst>
              <a:gd name="adj1" fmla="val -424751"/>
              <a:gd name="adj2" fmla="val 53823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 smtClean="0"/>
              <a:t>Field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12575" y="781030"/>
            <a:ext cx="2626821" cy="4425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3" name="圓角矩形圖說文字 22"/>
          <p:cNvSpPr/>
          <p:nvPr/>
        </p:nvSpPr>
        <p:spPr>
          <a:xfrm>
            <a:off x="6612774" y="93402"/>
            <a:ext cx="1080654" cy="503354"/>
          </a:xfrm>
          <a:prstGeom prst="wedgeRoundRectCallout">
            <a:avLst>
              <a:gd name="adj1" fmla="val -25312"/>
              <a:gd name="adj2" fmla="val 65476"/>
              <a:gd name="adj3" fmla="val 1666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 smtClean="0"/>
              <a:t>Field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22" idx="0"/>
          </p:cNvCxnSpPr>
          <p:nvPr/>
        </p:nvCxnSpPr>
        <p:spPr>
          <a:xfrm flipH="1" flipV="1">
            <a:off x="7543801" y="1273237"/>
            <a:ext cx="376150" cy="3588756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圓角矩形圖說文字 24"/>
          <p:cNvSpPr/>
          <p:nvPr/>
        </p:nvSpPr>
        <p:spPr>
          <a:xfrm>
            <a:off x="6724996" y="5627716"/>
            <a:ext cx="1670859" cy="615142"/>
          </a:xfrm>
          <a:prstGeom prst="wedgeRoundRectCallout">
            <a:avLst>
              <a:gd name="adj1" fmla="val -72076"/>
              <a:gd name="adj2" fmla="val -29392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這個抓出的又是什麼呢？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 flipH="1" flipV="1">
            <a:off x="4594826" y="1249493"/>
            <a:ext cx="1856676" cy="2674114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圓角矩形圖說文字 23"/>
          <p:cNvSpPr/>
          <p:nvPr/>
        </p:nvSpPr>
        <p:spPr>
          <a:xfrm>
            <a:off x="9012250" y="4861993"/>
            <a:ext cx="2558863" cy="615142"/>
          </a:xfrm>
          <a:prstGeom prst="wedgeRoundRectCallout">
            <a:avLst>
              <a:gd name="adj1" fmla="val -72076"/>
              <a:gd name="adj2" fmla="val -29392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 smtClean="0"/>
              <a:t>2</a:t>
            </a:r>
            <a:r>
              <a:rPr lang="zh-TW" altLang="en-US" dirty="0" smtClean="0"/>
              <a:t>表示要抓第二個欄位出來：電影院名稱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14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4" y="3128443"/>
            <a:ext cx="6067425" cy="34671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84365" y="140585"/>
            <a:ext cx="8911687" cy="1280890"/>
          </a:xfrm>
        </p:spPr>
        <p:txBody>
          <a:bodyPr/>
          <a:lstStyle/>
          <a:p>
            <a:r>
              <a:rPr lang="zh-TW" altLang="en-US" dirty="0" smtClean="0"/>
              <a:t>程式＃</a:t>
            </a:r>
            <a:r>
              <a:rPr lang="en-US" altLang="zh-TW" dirty="0"/>
              <a:t>2</a:t>
            </a:r>
            <a:r>
              <a:rPr lang="en-US" altLang="zh-TW" dirty="0" smtClean="0"/>
              <a:t> </a:t>
            </a:r>
            <a:r>
              <a:rPr lang="zh-TW" altLang="en-US" dirty="0" smtClean="0"/>
              <a:t>讀入資料</a:t>
            </a:r>
            <a:endParaRPr lang="zh-TW" altLang="en-US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6346769" y="4041863"/>
            <a:ext cx="1039091" cy="364546"/>
          </a:xfrm>
          <a:prstGeom prst="wedgeRoundRectCallout">
            <a:avLst>
              <a:gd name="adj1" fmla="val -125303"/>
              <a:gd name="adj2" fmla="val 45658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 smtClean="0"/>
              <a:t>Record</a:t>
            </a:r>
            <a:endParaRPr lang="zh-TW" altLang="en-US" dirty="0"/>
          </a:p>
        </p:txBody>
      </p:sp>
      <p:sp>
        <p:nvSpPr>
          <p:cNvPr id="19" name="圓角矩形圖說文字 18"/>
          <p:cNvSpPr/>
          <p:nvPr/>
        </p:nvSpPr>
        <p:spPr>
          <a:xfrm>
            <a:off x="5647938" y="4521171"/>
            <a:ext cx="803564" cy="290945"/>
          </a:xfrm>
          <a:prstGeom prst="wedgeRoundRectCallout">
            <a:avLst>
              <a:gd name="adj1" fmla="val -79786"/>
              <a:gd name="adj2" fmla="val -11484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 smtClean="0"/>
              <a:t>1</a:t>
            </a:r>
            <a:endParaRPr lang="zh-TW" altLang="en-US" dirty="0"/>
          </a:p>
        </p:txBody>
      </p:sp>
      <p:graphicFrame>
        <p:nvGraphicFramePr>
          <p:cNvPr id="20" name="內容版面配置區 8"/>
          <p:cNvGraphicFramePr>
            <a:graphicFrameLocks/>
          </p:cNvGraphicFramePr>
          <p:nvPr/>
        </p:nvGraphicFramePr>
        <p:xfrm>
          <a:off x="1232290" y="800358"/>
          <a:ext cx="1076096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121">
                  <a:extLst>
                    <a:ext uri="{9D8B030D-6E8A-4147-A177-3AD203B41FA5}">
                      <a16:colId xmlns:a16="http://schemas.microsoft.com/office/drawing/2014/main" val="2875999333"/>
                    </a:ext>
                  </a:extLst>
                </a:gridCol>
                <a:gridCol w="2437241">
                  <a:extLst>
                    <a:ext uri="{9D8B030D-6E8A-4147-A177-3AD203B41FA5}">
                      <a16:colId xmlns:a16="http://schemas.microsoft.com/office/drawing/2014/main" val="3542189723"/>
                    </a:ext>
                  </a:extLst>
                </a:gridCol>
                <a:gridCol w="1213658">
                  <a:extLst>
                    <a:ext uri="{9D8B030D-6E8A-4147-A177-3AD203B41FA5}">
                      <a16:colId xmlns:a16="http://schemas.microsoft.com/office/drawing/2014/main" val="3613557169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1116470523"/>
                    </a:ext>
                  </a:extLst>
                </a:gridCol>
                <a:gridCol w="1288472">
                  <a:extLst>
                    <a:ext uri="{9D8B030D-6E8A-4147-A177-3AD203B41FA5}">
                      <a16:colId xmlns:a16="http://schemas.microsoft.com/office/drawing/2014/main" val="917154652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2474938569"/>
                    </a:ext>
                  </a:extLst>
                </a:gridCol>
                <a:gridCol w="945107">
                  <a:extLst>
                    <a:ext uri="{9D8B030D-6E8A-4147-A177-3AD203B41FA5}">
                      <a16:colId xmlns:a16="http://schemas.microsoft.com/office/drawing/2014/main" val="2889520342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343238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address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三重區三和路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幸福影城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22865540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9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address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三重區重新路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天台影城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29787700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06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address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板橋區府中路</a:t>
                      </a:r>
                      <a:r>
                        <a:rPr lang="en-US" altLang="zh-TW" dirty="0" smtClean="0"/>
                        <a:t>175</a:t>
                      </a:r>
                      <a:r>
                        <a:rPr lang="zh-TW" altLang="en-US" dirty="0" smtClean="0"/>
                        <a:t>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林園電影院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29605333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02347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122218" y="843309"/>
            <a:ext cx="10981113" cy="38697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1" name="圓角矩形圖說文字 20"/>
          <p:cNvSpPr/>
          <p:nvPr/>
        </p:nvSpPr>
        <p:spPr>
          <a:xfrm>
            <a:off x="465513" y="148765"/>
            <a:ext cx="1080654" cy="503354"/>
          </a:xfrm>
          <a:prstGeom prst="wedgeRoundRectCallout">
            <a:avLst>
              <a:gd name="adj1" fmla="val 80842"/>
              <a:gd name="adj2" fmla="val 73733"/>
              <a:gd name="adj3" fmla="val 16667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 smtClean="0"/>
              <a:t>Record</a:t>
            </a:r>
            <a:endParaRPr lang="zh-TW" altLang="en-US" dirty="0"/>
          </a:p>
        </p:txBody>
      </p:sp>
      <p:sp>
        <p:nvSpPr>
          <p:cNvPr id="22" name="圓角矩形圖說文字 21"/>
          <p:cNvSpPr/>
          <p:nvPr/>
        </p:nvSpPr>
        <p:spPr>
          <a:xfrm>
            <a:off x="7543800" y="4861993"/>
            <a:ext cx="752302" cy="305404"/>
          </a:xfrm>
          <a:prstGeom prst="wedgeRoundRectCallout">
            <a:avLst>
              <a:gd name="adj1" fmla="val -324198"/>
              <a:gd name="adj2" fmla="val -22389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 smtClean="0"/>
              <a:t>Field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12575" y="781030"/>
            <a:ext cx="2626821" cy="4425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3" name="圓角矩形圖說文字 22"/>
          <p:cNvSpPr/>
          <p:nvPr/>
        </p:nvSpPr>
        <p:spPr>
          <a:xfrm>
            <a:off x="6612774" y="93402"/>
            <a:ext cx="1080654" cy="503354"/>
          </a:xfrm>
          <a:prstGeom prst="wedgeRoundRectCallout">
            <a:avLst>
              <a:gd name="adj1" fmla="val -25312"/>
              <a:gd name="adj2" fmla="val 65476"/>
              <a:gd name="adj3" fmla="val 16667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 smtClean="0"/>
              <a:t>Field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22" idx="0"/>
          </p:cNvCxnSpPr>
          <p:nvPr/>
        </p:nvCxnSpPr>
        <p:spPr>
          <a:xfrm flipH="1" flipV="1">
            <a:off x="7543800" y="1273236"/>
            <a:ext cx="376151" cy="358875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圓角矩形圖說文字 24"/>
          <p:cNvSpPr/>
          <p:nvPr/>
        </p:nvSpPr>
        <p:spPr>
          <a:xfrm>
            <a:off x="6724996" y="5627715"/>
            <a:ext cx="3782291" cy="897775"/>
          </a:xfrm>
          <a:prstGeom prst="wedgeRoundRectCallout">
            <a:avLst>
              <a:gd name="adj1" fmla="val -72076"/>
              <a:gd name="adj2" fmla="val -29392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抓取</a:t>
            </a:r>
            <a:r>
              <a:rPr lang="en-US" altLang="zh-TW" dirty="0" smtClean="0"/>
              <a:t>Field</a:t>
            </a:r>
            <a:r>
              <a:rPr lang="zh-TW" altLang="en-US" dirty="0" smtClean="0"/>
              <a:t>變數裡面第二個欄位。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{name: “</a:t>
            </a:r>
            <a:r>
              <a:rPr lang="zh-TW" altLang="en-US" dirty="0" smtClean="0">
                <a:solidFill>
                  <a:srgbClr val="0070C0"/>
                </a:solidFill>
              </a:rPr>
              <a:t>幸福影城</a:t>
            </a:r>
            <a:r>
              <a:rPr lang="en-US" altLang="zh-TW" dirty="0" smtClean="0"/>
              <a:t>”}</a:t>
            </a:r>
          </a:p>
          <a:p>
            <a:pPr algn="ctr"/>
            <a:r>
              <a:rPr lang="zh-TW" altLang="en-US" dirty="0" smtClean="0"/>
              <a:t>所以是抓出：</a:t>
            </a:r>
            <a:r>
              <a:rPr lang="zh-TW" altLang="en-US" b="1" dirty="0" smtClean="0">
                <a:solidFill>
                  <a:srgbClr val="0070C0"/>
                </a:solidFill>
              </a:rPr>
              <a:t>幸福影城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5286894" y="6160943"/>
            <a:ext cx="1039091" cy="549361"/>
          </a:xfrm>
          <a:prstGeom prst="wedgeRoundRectCallout">
            <a:avLst>
              <a:gd name="adj1" fmla="val -138103"/>
              <a:gd name="adj2" fmla="val -35623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400" dirty="0" smtClean="0"/>
              <a:t>加上換行符號</a:t>
            </a:r>
            <a:endParaRPr lang="zh-TW" altLang="en-US" sz="1400" dirty="0"/>
          </a:p>
        </p:txBody>
      </p:sp>
      <p:cxnSp>
        <p:nvCxnSpPr>
          <p:cNvPr id="15" name="直線單箭頭接點 14"/>
          <p:cNvCxnSpPr/>
          <p:nvPr/>
        </p:nvCxnSpPr>
        <p:spPr>
          <a:xfrm flipH="1" flipV="1">
            <a:off x="4594826" y="1249493"/>
            <a:ext cx="1856676" cy="2674114"/>
          </a:xfrm>
          <a:prstGeom prst="straightConnector1">
            <a:avLst/>
          </a:prstGeom>
          <a:ln w="5715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3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8109" y="0"/>
            <a:ext cx="8911687" cy="1280890"/>
          </a:xfrm>
        </p:spPr>
        <p:txBody>
          <a:bodyPr/>
          <a:lstStyle/>
          <a:p>
            <a:r>
              <a:rPr lang="zh-TW" altLang="en-US" dirty="0"/>
              <a:t>程式</a:t>
            </a:r>
            <a:r>
              <a:rPr lang="zh-TW" altLang="en-US" dirty="0" smtClean="0"/>
              <a:t>＃</a:t>
            </a:r>
            <a:r>
              <a:rPr lang="en-US" altLang="zh-TW" dirty="0" smtClean="0"/>
              <a:t>3 </a:t>
            </a:r>
            <a:r>
              <a:rPr lang="zh-TW" altLang="en-US" dirty="0"/>
              <a:t>讀入資料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3" y="1671514"/>
            <a:ext cx="6163790" cy="5186486"/>
          </a:xfrm>
        </p:spPr>
      </p:pic>
      <p:sp>
        <p:nvSpPr>
          <p:cNvPr id="9" name="圓角矩形圖說文字 8"/>
          <p:cNvSpPr/>
          <p:nvPr/>
        </p:nvSpPr>
        <p:spPr>
          <a:xfrm>
            <a:off x="6831098" y="4273896"/>
            <a:ext cx="5360902" cy="897775"/>
          </a:xfrm>
          <a:prstGeom prst="wedgeRoundRectCallout">
            <a:avLst>
              <a:gd name="adj1" fmla="val -88999"/>
              <a:gd name="adj2" fmla="val 70608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抓取</a:t>
            </a:r>
            <a:r>
              <a:rPr lang="en-US" altLang="zh-TW" dirty="0" smtClean="0"/>
              <a:t>Record</a:t>
            </a:r>
            <a:r>
              <a:rPr lang="zh-TW" altLang="en-US" dirty="0" smtClean="0"/>
              <a:t>變數裡面第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個欄位，存入</a:t>
            </a:r>
            <a:r>
              <a:rPr lang="en-US" altLang="zh-TW" dirty="0" smtClean="0"/>
              <a:t>field</a:t>
            </a:r>
            <a:r>
              <a:rPr lang="zh-TW" altLang="en-US" dirty="0" smtClean="0"/>
              <a:t>變數中。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{</a:t>
            </a:r>
            <a:r>
              <a:rPr lang="en-US" altLang="zh-TW" dirty="0" smtClean="0">
                <a:solidFill>
                  <a:srgbClr val="0070C0"/>
                </a:solidFill>
              </a:rPr>
              <a:t>address: “</a:t>
            </a:r>
            <a:r>
              <a:rPr lang="zh-TW" altLang="en-US" dirty="0" smtClean="0">
                <a:solidFill>
                  <a:srgbClr val="0070C0"/>
                </a:solidFill>
              </a:rPr>
              <a:t>三重區重新路</a:t>
            </a:r>
            <a:r>
              <a:rPr lang="en-US" altLang="zh-TW" dirty="0" smtClean="0">
                <a:solidFill>
                  <a:srgbClr val="0070C0"/>
                </a:solidFill>
              </a:rPr>
              <a:t>2</a:t>
            </a:r>
            <a:r>
              <a:rPr lang="zh-TW" altLang="en-US" dirty="0" smtClean="0">
                <a:solidFill>
                  <a:srgbClr val="0070C0"/>
                </a:solidFill>
              </a:rPr>
              <a:t>段</a:t>
            </a:r>
            <a:r>
              <a:rPr lang="en-US" altLang="zh-TW" dirty="0" smtClean="0"/>
              <a:t>”}</a:t>
            </a:r>
          </a:p>
        </p:txBody>
      </p:sp>
      <p:graphicFrame>
        <p:nvGraphicFramePr>
          <p:cNvPr id="10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988054"/>
              </p:ext>
            </p:extLst>
          </p:nvPr>
        </p:nvGraphicFramePr>
        <p:xfrm>
          <a:off x="772052" y="590010"/>
          <a:ext cx="1076096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121">
                  <a:extLst>
                    <a:ext uri="{9D8B030D-6E8A-4147-A177-3AD203B41FA5}">
                      <a16:colId xmlns:a16="http://schemas.microsoft.com/office/drawing/2014/main" val="2875999333"/>
                    </a:ext>
                  </a:extLst>
                </a:gridCol>
                <a:gridCol w="2437241">
                  <a:extLst>
                    <a:ext uri="{9D8B030D-6E8A-4147-A177-3AD203B41FA5}">
                      <a16:colId xmlns:a16="http://schemas.microsoft.com/office/drawing/2014/main" val="3542189723"/>
                    </a:ext>
                  </a:extLst>
                </a:gridCol>
                <a:gridCol w="1213658">
                  <a:extLst>
                    <a:ext uri="{9D8B030D-6E8A-4147-A177-3AD203B41FA5}">
                      <a16:colId xmlns:a16="http://schemas.microsoft.com/office/drawing/2014/main" val="3613557169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1116470523"/>
                    </a:ext>
                  </a:extLst>
                </a:gridCol>
                <a:gridCol w="1288472">
                  <a:extLst>
                    <a:ext uri="{9D8B030D-6E8A-4147-A177-3AD203B41FA5}">
                      <a16:colId xmlns:a16="http://schemas.microsoft.com/office/drawing/2014/main" val="917154652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2474938569"/>
                    </a:ext>
                  </a:extLst>
                </a:gridCol>
                <a:gridCol w="945107">
                  <a:extLst>
                    <a:ext uri="{9D8B030D-6E8A-4147-A177-3AD203B41FA5}">
                      <a16:colId xmlns:a16="http://schemas.microsoft.com/office/drawing/2014/main" val="2889520342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343238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address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三重區三和路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幸福影城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22865540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9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address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三重區重新路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天台影城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29787700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06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address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板橋區府中路</a:t>
                      </a:r>
                      <a:r>
                        <a:rPr lang="en-US" altLang="zh-TW" dirty="0" smtClean="0"/>
                        <a:t>175</a:t>
                      </a:r>
                      <a:r>
                        <a:rPr lang="zh-TW" altLang="en-US" dirty="0" smtClean="0"/>
                        <a:t>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林園電影院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29605333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02347"/>
                  </a:ext>
                </a:extLst>
              </a:tr>
            </a:tbl>
          </a:graphicData>
        </a:graphic>
      </p:graphicFrame>
      <p:sp>
        <p:nvSpPr>
          <p:cNvPr id="11" name="圓角矩形圖說文字 10"/>
          <p:cNvSpPr/>
          <p:nvPr/>
        </p:nvSpPr>
        <p:spPr>
          <a:xfrm>
            <a:off x="7257818" y="5340696"/>
            <a:ext cx="3782291" cy="897775"/>
          </a:xfrm>
          <a:prstGeom prst="wedgeRoundRectCallout">
            <a:avLst>
              <a:gd name="adj1" fmla="val -91636"/>
              <a:gd name="adj2" fmla="val 38201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抓取</a:t>
            </a:r>
            <a:r>
              <a:rPr lang="en-US" altLang="zh-TW" dirty="0" smtClean="0"/>
              <a:t>field</a:t>
            </a:r>
            <a:r>
              <a:rPr lang="zh-TW" altLang="en-US" dirty="0" smtClean="0"/>
              <a:t>變數裡面第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個欄位。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{address: “</a:t>
            </a:r>
            <a:r>
              <a:rPr lang="zh-TW" altLang="en-US" dirty="0" smtClean="0">
                <a:solidFill>
                  <a:srgbClr val="0070C0"/>
                </a:solidFill>
              </a:rPr>
              <a:t>三重區重新路</a:t>
            </a:r>
            <a:r>
              <a:rPr lang="en-US" altLang="zh-TW" dirty="0" smtClean="0">
                <a:solidFill>
                  <a:srgbClr val="0070C0"/>
                </a:solidFill>
              </a:rPr>
              <a:t>2</a:t>
            </a:r>
            <a:r>
              <a:rPr lang="zh-TW" altLang="en-US" dirty="0" smtClean="0">
                <a:solidFill>
                  <a:srgbClr val="0070C0"/>
                </a:solidFill>
              </a:rPr>
              <a:t>段</a:t>
            </a:r>
            <a:r>
              <a:rPr lang="en-US" altLang="zh-TW" dirty="0" smtClean="0"/>
              <a:t>”}</a:t>
            </a:r>
          </a:p>
          <a:p>
            <a:pPr algn="ctr"/>
            <a:r>
              <a:rPr lang="zh-TW" altLang="en-US" dirty="0" smtClean="0"/>
              <a:t>所以抓出：</a:t>
            </a:r>
            <a:r>
              <a:rPr lang="zh-TW" altLang="en-US" dirty="0" smtClean="0">
                <a:solidFill>
                  <a:srgbClr val="0070C0"/>
                </a:solidFill>
              </a:rPr>
              <a:t>三重區重新路</a:t>
            </a:r>
            <a:r>
              <a:rPr lang="en-US" altLang="zh-TW" dirty="0" smtClean="0">
                <a:solidFill>
                  <a:srgbClr val="0070C0"/>
                </a:solidFill>
              </a:rPr>
              <a:t>2</a:t>
            </a:r>
            <a:r>
              <a:rPr lang="zh-TW" altLang="en-US" dirty="0" smtClean="0">
                <a:solidFill>
                  <a:srgbClr val="0070C0"/>
                </a:solidFill>
              </a:rPr>
              <a:t>段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25327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85602" y="0"/>
            <a:ext cx="8911687" cy="1280890"/>
          </a:xfrm>
        </p:spPr>
        <p:txBody>
          <a:bodyPr/>
          <a:lstStyle/>
          <a:p>
            <a:r>
              <a:rPr lang="zh-TW" altLang="en-US" dirty="0"/>
              <a:t>程式</a:t>
            </a:r>
            <a:r>
              <a:rPr lang="zh-TW" altLang="en-US" dirty="0" smtClean="0"/>
              <a:t>＃</a:t>
            </a:r>
            <a:r>
              <a:rPr lang="en-US" altLang="zh-TW" dirty="0" smtClean="0"/>
              <a:t>4 </a:t>
            </a:r>
            <a:r>
              <a:rPr lang="zh-TW" altLang="en-US" dirty="0"/>
              <a:t>讀入資料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2" y="1019694"/>
            <a:ext cx="5367992" cy="5721927"/>
          </a:xfrm>
        </p:spPr>
      </p:pic>
      <p:graphicFrame>
        <p:nvGraphicFramePr>
          <p:cNvPr id="5" name="內容版面配置區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151852"/>
              </p:ext>
            </p:extLst>
          </p:nvPr>
        </p:nvGraphicFramePr>
        <p:xfrm>
          <a:off x="772052" y="590010"/>
          <a:ext cx="1076096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121">
                  <a:extLst>
                    <a:ext uri="{9D8B030D-6E8A-4147-A177-3AD203B41FA5}">
                      <a16:colId xmlns:a16="http://schemas.microsoft.com/office/drawing/2014/main" val="2875999333"/>
                    </a:ext>
                  </a:extLst>
                </a:gridCol>
                <a:gridCol w="2437241">
                  <a:extLst>
                    <a:ext uri="{9D8B030D-6E8A-4147-A177-3AD203B41FA5}">
                      <a16:colId xmlns:a16="http://schemas.microsoft.com/office/drawing/2014/main" val="3542189723"/>
                    </a:ext>
                  </a:extLst>
                </a:gridCol>
                <a:gridCol w="1213658">
                  <a:extLst>
                    <a:ext uri="{9D8B030D-6E8A-4147-A177-3AD203B41FA5}">
                      <a16:colId xmlns:a16="http://schemas.microsoft.com/office/drawing/2014/main" val="3613557169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1116470523"/>
                    </a:ext>
                  </a:extLst>
                </a:gridCol>
                <a:gridCol w="1288472">
                  <a:extLst>
                    <a:ext uri="{9D8B030D-6E8A-4147-A177-3AD203B41FA5}">
                      <a16:colId xmlns:a16="http://schemas.microsoft.com/office/drawing/2014/main" val="917154652"/>
                    </a:ext>
                  </a:extLst>
                </a:gridCol>
                <a:gridCol w="773084">
                  <a:extLst>
                    <a:ext uri="{9D8B030D-6E8A-4147-A177-3AD203B41FA5}">
                      <a16:colId xmlns:a16="http://schemas.microsoft.com/office/drawing/2014/main" val="2474938569"/>
                    </a:ext>
                  </a:extLst>
                </a:gridCol>
                <a:gridCol w="945107">
                  <a:extLst>
                    <a:ext uri="{9D8B030D-6E8A-4147-A177-3AD203B41FA5}">
                      <a16:colId xmlns:a16="http://schemas.microsoft.com/office/drawing/2014/main" val="2889520342"/>
                    </a:ext>
                  </a:extLst>
                </a:gridCol>
                <a:gridCol w="1345121">
                  <a:extLst>
                    <a:ext uri="{9D8B030D-6E8A-4147-A177-3AD203B41FA5}">
                      <a16:colId xmlns:a16="http://schemas.microsoft.com/office/drawing/2014/main" val="343238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address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三重區三和路</a:t>
                      </a:r>
                      <a:r>
                        <a:rPr lang="en-US" altLang="zh-TW" dirty="0" smtClean="0"/>
                        <a:t>4</a:t>
                      </a:r>
                      <a:r>
                        <a:rPr lang="zh-TW" altLang="en-US" dirty="0" smtClean="0"/>
                        <a:t>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幸福影城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22865540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9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address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三重區重新路</a:t>
                      </a:r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天台影城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29787700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06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address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板橋區府中路</a:t>
                      </a:r>
                      <a:r>
                        <a:rPr lang="en-US" altLang="zh-TW" dirty="0" smtClean="0"/>
                        <a:t>175</a:t>
                      </a:r>
                      <a:r>
                        <a:rPr lang="zh-TW" altLang="en-US" dirty="0" smtClean="0"/>
                        <a:t>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林園電影院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tel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29605333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02347"/>
                  </a:ext>
                </a:extLst>
              </a:tr>
            </a:tbl>
          </a:graphicData>
        </a:graphic>
      </p:graphicFrame>
      <p:sp>
        <p:nvSpPr>
          <p:cNvPr id="6" name="圓角矩形圖說文字 5"/>
          <p:cNvSpPr/>
          <p:nvPr/>
        </p:nvSpPr>
        <p:spPr>
          <a:xfrm>
            <a:off x="6831098" y="4423525"/>
            <a:ext cx="5360902" cy="897775"/>
          </a:xfrm>
          <a:prstGeom prst="wedgeRoundRectCallout">
            <a:avLst>
              <a:gd name="adj1" fmla="val -88999"/>
              <a:gd name="adj2" fmla="val 70608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抓取</a:t>
            </a:r>
            <a:r>
              <a:rPr lang="en-US" altLang="zh-TW" dirty="0" smtClean="0"/>
              <a:t>Record</a:t>
            </a:r>
            <a:r>
              <a:rPr lang="zh-TW" altLang="en-US" dirty="0" smtClean="0"/>
              <a:t>變數裡面第</a:t>
            </a:r>
            <a:r>
              <a:rPr lang="en-US" altLang="zh-TW" dirty="0"/>
              <a:t>4</a:t>
            </a:r>
            <a:r>
              <a:rPr lang="zh-TW" altLang="en-US" dirty="0" smtClean="0"/>
              <a:t>個欄位，存入</a:t>
            </a:r>
            <a:r>
              <a:rPr lang="en-US" altLang="zh-TW" dirty="0" smtClean="0"/>
              <a:t>field</a:t>
            </a:r>
            <a:r>
              <a:rPr lang="zh-TW" altLang="en-US" dirty="0" smtClean="0"/>
              <a:t>變數中。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{</a:t>
            </a:r>
            <a:r>
              <a:rPr lang="en-US" altLang="zh-TW" dirty="0" err="1" smtClean="0">
                <a:solidFill>
                  <a:srgbClr val="0070C0"/>
                </a:solidFill>
              </a:rPr>
              <a:t>tel</a:t>
            </a:r>
            <a:r>
              <a:rPr lang="en-US" altLang="zh-TW" dirty="0" smtClean="0">
                <a:solidFill>
                  <a:srgbClr val="0070C0"/>
                </a:solidFill>
              </a:rPr>
              <a:t>: “29787700</a:t>
            </a:r>
            <a:r>
              <a:rPr lang="en-US" altLang="zh-TW" dirty="0" smtClean="0"/>
              <a:t>”}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7257818" y="5340696"/>
            <a:ext cx="3782291" cy="897775"/>
          </a:xfrm>
          <a:prstGeom prst="wedgeRoundRectCallout">
            <a:avLst>
              <a:gd name="adj1" fmla="val -107460"/>
              <a:gd name="adj2" fmla="val 46534"/>
              <a:gd name="adj3" fmla="val 16667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 smtClean="0"/>
              <a:t>抓取</a:t>
            </a:r>
            <a:r>
              <a:rPr lang="en-US" altLang="zh-TW" dirty="0" smtClean="0"/>
              <a:t>field</a:t>
            </a:r>
            <a:r>
              <a:rPr lang="zh-TW" altLang="en-US" dirty="0" smtClean="0"/>
              <a:t>變數裡面第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個欄位。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{</a:t>
            </a:r>
            <a:r>
              <a:rPr lang="en-US" altLang="zh-TW" dirty="0" err="1" smtClean="0">
                <a:solidFill>
                  <a:schemeClr val="tx1"/>
                </a:solidFill>
              </a:rPr>
              <a:t>tel</a:t>
            </a:r>
            <a:r>
              <a:rPr lang="en-US" altLang="zh-TW" dirty="0" smtClean="0">
                <a:solidFill>
                  <a:schemeClr val="tx1"/>
                </a:solidFill>
              </a:rPr>
              <a:t>: </a:t>
            </a:r>
            <a:r>
              <a:rPr lang="en-US" altLang="zh-TW" dirty="0" smtClean="0">
                <a:solidFill>
                  <a:srgbClr val="0070C0"/>
                </a:solidFill>
              </a:rPr>
              <a:t>“29787700</a:t>
            </a:r>
            <a:r>
              <a:rPr lang="en-US" altLang="zh-TW" dirty="0" smtClean="0"/>
              <a:t>”}</a:t>
            </a:r>
          </a:p>
          <a:p>
            <a:pPr algn="ctr"/>
            <a:r>
              <a:rPr lang="zh-TW" altLang="en-US" dirty="0" smtClean="0"/>
              <a:t>所以抓出：</a:t>
            </a:r>
            <a:r>
              <a:rPr lang="en-US" altLang="zh-TW" dirty="0" smtClean="0">
                <a:solidFill>
                  <a:srgbClr val="0070C0"/>
                </a:solidFill>
              </a:rPr>
              <a:t>29787700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9764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基本概念介紹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35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3491" y="0"/>
            <a:ext cx="10397317" cy="1280890"/>
          </a:xfrm>
        </p:spPr>
        <p:txBody>
          <a:bodyPr/>
          <a:lstStyle/>
          <a:p>
            <a:r>
              <a:rPr lang="zh-TW" altLang="en-US" dirty="0" smtClean="0"/>
              <a:t>最後完成的程式（</a:t>
            </a:r>
            <a:r>
              <a:rPr lang="en-US" altLang="zh-TW" dirty="0" smtClean="0"/>
              <a:t>JSON</a:t>
            </a:r>
            <a:r>
              <a:rPr lang="zh-TW" altLang="en-US" dirty="0" smtClean="0"/>
              <a:t>部分）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26" y="763380"/>
            <a:ext cx="5444836" cy="262064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9" y="838195"/>
            <a:ext cx="4983307" cy="54878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05" y="2979845"/>
            <a:ext cx="2147714" cy="3749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05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96461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還有哪些功能可以做呢？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1. </a:t>
            </a:r>
            <a:r>
              <a:rPr lang="zh-TW" altLang="en-US" dirty="0" smtClean="0"/>
              <a:t>能選擇地區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 </a:t>
            </a:r>
            <a:r>
              <a:rPr lang="zh-TW" altLang="en-US" dirty="0" smtClean="0"/>
              <a:t>語音輸入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589211" y="4494405"/>
            <a:ext cx="8915399" cy="860400"/>
          </a:xfrm>
        </p:spPr>
        <p:txBody>
          <a:bodyPr/>
          <a:lstStyle/>
          <a:p>
            <a:r>
              <a:rPr lang="zh-TW" altLang="en-US" dirty="0" smtClean="0"/>
              <a:t>同學想想看要怎麼做呢？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506" y="1878676"/>
            <a:ext cx="2505075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42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想到了嗎？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493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7815" y="3652733"/>
            <a:ext cx="9929755" cy="277647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要把程式修改一下，以下是一些提示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1.</a:t>
            </a:r>
            <a:r>
              <a:rPr lang="zh-TW" altLang="en-US" dirty="0" smtClean="0"/>
              <a:t>增加地區選項的按鈕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2.</a:t>
            </a:r>
            <a:r>
              <a:rPr lang="zh-TW" altLang="en-US" dirty="0" smtClean="0"/>
              <a:t>增加語音輸入的按鈕，並啟動語音輸入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3.</a:t>
            </a:r>
            <a:r>
              <a:rPr lang="zh-TW" altLang="en-US" dirty="0" smtClean="0"/>
              <a:t>在顯示資料的地方，要加上地區的判斷式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4.</a:t>
            </a:r>
            <a:r>
              <a:rPr lang="zh-TW" altLang="en-US" dirty="0" smtClean="0"/>
              <a:t>要新增一些變數，利用變數來記錄條件的 變化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5.</a:t>
            </a:r>
            <a:r>
              <a:rPr lang="zh-TW" altLang="en-US" dirty="0" smtClean="0"/>
              <a:t>因為原始資料並沒有地區，所以要自己想辦法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找出來。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要擷取</a:t>
            </a:r>
            <a:r>
              <a:rPr lang="en-US" altLang="zh-TW" dirty="0" smtClean="0"/>
              <a:t>address</a:t>
            </a:r>
            <a:r>
              <a:rPr lang="zh-TW" altLang="en-US" dirty="0" smtClean="0"/>
              <a:t>前三碼，做為地區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6.</a:t>
            </a:r>
            <a:r>
              <a:rPr lang="zh-TW" altLang="en-US" dirty="0" smtClean="0"/>
              <a:t>要把一些重複的程式，做成副程式來呼叫。讓程式比較簡潔。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653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試試看你能否完成吧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907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真的做不出來再看下一頁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385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" y="344732"/>
            <a:ext cx="12192000" cy="580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3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開放資料</a:t>
            </a:r>
            <a:r>
              <a:rPr lang="en-US" altLang="zh-TW" dirty="0" smtClean="0"/>
              <a:t>Open data</a:t>
            </a:r>
            <a:r>
              <a:rPr lang="zh-TW" altLang="en-US" dirty="0" smtClean="0"/>
              <a:t>是什麼？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589212" y="1622367"/>
            <a:ext cx="8915400" cy="3777622"/>
          </a:xfrm>
        </p:spPr>
        <p:txBody>
          <a:bodyPr>
            <a:noAutofit/>
          </a:bodyPr>
          <a:lstStyle/>
          <a:p>
            <a:r>
              <a:rPr lang="zh-TW" altLang="en-US" sz="3200" u="sng" dirty="0">
                <a:hlinkClick r:id="rId2"/>
              </a:rPr>
              <a:t>開放資料（</a:t>
            </a:r>
            <a:r>
              <a:rPr lang="en-US" altLang="zh-TW" sz="3200" u="sng" dirty="0">
                <a:hlinkClick r:id="rId2"/>
              </a:rPr>
              <a:t>Open Data</a:t>
            </a:r>
            <a:r>
              <a:rPr lang="zh-TW" altLang="en-US" sz="3200" u="sng" dirty="0">
                <a:hlinkClick r:id="rId2"/>
              </a:rPr>
              <a:t>）</a:t>
            </a:r>
            <a:r>
              <a:rPr lang="zh-TW" altLang="en-US" sz="3200" dirty="0"/>
              <a:t>，指的是一種經過挑選與許可的資料，這些資料不受</a:t>
            </a:r>
            <a:r>
              <a:rPr lang="zh-TW" altLang="en-US" sz="3200" u="sng" dirty="0">
                <a:hlinkClick r:id="rId3"/>
              </a:rPr>
              <a:t>著作權</a:t>
            </a:r>
            <a:r>
              <a:rPr lang="zh-TW" altLang="en-US" sz="3200" dirty="0"/>
              <a:t>、</a:t>
            </a:r>
            <a:r>
              <a:rPr lang="zh-TW" altLang="en-US" sz="3200" u="sng" dirty="0">
                <a:hlinkClick r:id="rId4"/>
              </a:rPr>
              <a:t>專利權</a:t>
            </a:r>
            <a:r>
              <a:rPr lang="zh-TW" altLang="en-US" sz="3200" dirty="0"/>
              <a:t>，以及其他管理機制所限制，可以開放給社會公眾，任何人都可以自由出版使用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 smtClean="0"/>
              <a:t>而</a:t>
            </a:r>
            <a:r>
              <a:rPr lang="zh-TW" altLang="en-US" sz="3200" dirty="0"/>
              <a:t>在此領域，包括台灣在內，各國政府都扮演了舉足輕重的角色。原因是政府的多數資料都經由合法管道取得，且無論是資料的收集量、品質，或是其所涵蓋的領域，都超過一般民間組織或個人能力所及。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046912" y="6488668"/>
            <a:ext cx="500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</a:t>
            </a:r>
            <a:r>
              <a:rPr lang="en-US" altLang="zh-TW" dirty="0"/>
              <a:t>https://panx.asia/archives/38413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746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OPEN</a:t>
            </a:r>
            <a:r>
              <a:rPr lang="zh-TW" altLang="en-US" dirty="0" smtClean="0"/>
              <a:t> </a:t>
            </a:r>
            <a:r>
              <a:rPr lang="en-US" altLang="zh-TW" dirty="0" smtClean="0"/>
              <a:t>DATA</a:t>
            </a:r>
            <a:r>
              <a:rPr lang="zh-TW" altLang="en-US" dirty="0" smtClean="0"/>
              <a:t>的資料格式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目前開放資料，最常使用的格式有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JSON</a:t>
            </a:r>
          </a:p>
          <a:p>
            <a:pPr lvl="1"/>
            <a:r>
              <a:rPr lang="en-US" altLang="zh-TW" sz="2400" dirty="0" smtClean="0"/>
              <a:t>XML</a:t>
            </a:r>
          </a:p>
          <a:p>
            <a:pPr lvl="1"/>
            <a:r>
              <a:rPr lang="en-US" altLang="zh-TW" sz="2400" dirty="0" smtClean="0"/>
              <a:t>CSV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742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政府機關的 </a:t>
            </a:r>
            <a:r>
              <a:rPr lang="en-US" altLang="zh-TW" b="1" dirty="0"/>
              <a:t>Open </a:t>
            </a:r>
            <a:r>
              <a:rPr lang="en-US" altLang="zh-TW" b="1" dirty="0" smtClean="0"/>
              <a:t>data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hlinkClick r:id="rId2" tooltip="聯合國"/>
              </a:rPr>
              <a:t>聯合國</a:t>
            </a:r>
            <a:r>
              <a:rPr lang="zh-TW" altLang="en-US" dirty="0">
                <a:hlinkClick r:id="rId3" tooltip="世界銀行"/>
              </a:rPr>
              <a:t>世界銀行</a:t>
            </a:r>
            <a:r>
              <a:rPr lang="zh-TW" altLang="en-US" dirty="0"/>
              <a:t>統計資料下載　</a:t>
            </a:r>
            <a:r>
              <a:rPr lang="en-US" altLang="zh-TW" dirty="0">
                <a:hlinkClick r:id="rId4"/>
              </a:rPr>
              <a:t>http://data.worldbank.org.cn/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Data.gov</a:t>
            </a:r>
            <a:r>
              <a:rPr lang="en-US" altLang="zh-TW" dirty="0"/>
              <a:t> - </a:t>
            </a:r>
            <a:r>
              <a:rPr lang="zh-TW" altLang="en-US" dirty="0"/>
              <a:t>美國政府的 </a:t>
            </a:r>
            <a:r>
              <a:rPr lang="en-US" altLang="zh-TW" dirty="0"/>
              <a:t>open-data </a:t>
            </a:r>
            <a:r>
              <a:rPr lang="zh-TW" altLang="en-US" dirty="0"/>
              <a:t>網站，</a:t>
            </a:r>
            <a:r>
              <a:rPr lang="en-US" altLang="zh-TW" dirty="0"/>
              <a:t>2009 </a:t>
            </a:r>
            <a:r>
              <a:rPr lang="zh-TW" altLang="en-US" dirty="0"/>
              <a:t>年 </a:t>
            </a:r>
            <a:r>
              <a:rPr lang="en-US" altLang="zh-TW" dirty="0"/>
              <a:t>5 </a:t>
            </a:r>
            <a:r>
              <a:rPr lang="zh-TW" altLang="en-US" dirty="0"/>
              <a:t>月啟用。</a:t>
            </a:r>
          </a:p>
          <a:p>
            <a:r>
              <a:rPr lang="en-US" altLang="zh-TW" dirty="0">
                <a:hlinkClick r:id="rId6"/>
              </a:rPr>
              <a:t>Data.gov.uk</a:t>
            </a:r>
            <a:r>
              <a:rPr lang="en-US" altLang="zh-TW" dirty="0"/>
              <a:t> - </a:t>
            </a:r>
            <a:r>
              <a:rPr lang="zh-TW" altLang="en-US" dirty="0"/>
              <a:t>英國政府的 </a:t>
            </a:r>
            <a:r>
              <a:rPr lang="en-US" altLang="zh-TW" dirty="0"/>
              <a:t>open-data </a:t>
            </a:r>
            <a:r>
              <a:rPr lang="zh-TW" altLang="en-US" dirty="0"/>
              <a:t>網站，</a:t>
            </a:r>
            <a:r>
              <a:rPr lang="en-US" altLang="zh-TW" dirty="0"/>
              <a:t>2009 </a:t>
            </a:r>
            <a:r>
              <a:rPr lang="zh-TW" altLang="en-US" dirty="0"/>
              <a:t>年</a:t>
            </a:r>
            <a:r>
              <a:rPr lang="en-US" altLang="zh-TW" dirty="0"/>
              <a:t>9 </a:t>
            </a:r>
            <a:r>
              <a:rPr lang="zh-TW" altLang="en-US" dirty="0"/>
              <a:t>月啟用。</a:t>
            </a:r>
          </a:p>
          <a:p>
            <a:r>
              <a:rPr lang="en-US" altLang="zh-TW" dirty="0">
                <a:hlinkClick r:id="rId7"/>
              </a:rPr>
              <a:t>Data.gov.au</a:t>
            </a:r>
            <a:r>
              <a:rPr lang="en-US" altLang="zh-TW" dirty="0"/>
              <a:t> - </a:t>
            </a:r>
            <a:r>
              <a:rPr lang="zh-TW" altLang="en-US" dirty="0"/>
              <a:t>澳大利亞政府的 </a:t>
            </a:r>
            <a:r>
              <a:rPr lang="en-US" altLang="zh-TW" dirty="0"/>
              <a:t>open-data </a:t>
            </a:r>
            <a:r>
              <a:rPr lang="zh-TW" altLang="en-US" dirty="0"/>
              <a:t>網站，</a:t>
            </a:r>
            <a:r>
              <a:rPr lang="en-US" altLang="zh-TW" dirty="0"/>
              <a:t>2011 </a:t>
            </a:r>
            <a:r>
              <a:rPr lang="zh-TW" altLang="en-US" dirty="0"/>
              <a:t>年 </a:t>
            </a:r>
            <a:r>
              <a:rPr lang="en-US" altLang="zh-TW" dirty="0"/>
              <a:t>3 </a:t>
            </a:r>
            <a:r>
              <a:rPr lang="zh-TW" altLang="en-US" dirty="0"/>
              <a:t>月啟用。</a:t>
            </a:r>
          </a:p>
          <a:p>
            <a:r>
              <a:rPr lang="en-US" altLang="zh-TW" dirty="0">
                <a:hlinkClick r:id="rId8"/>
              </a:rPr>
              <a:t>Data.gc.ca</a:t>
            </a:r>
            <a:r>
              <a:rPr lang="en-US" altLang="zh-TW" dirty="0"/>
              <a:t> - </a:t>
            </a:r>
            <a:r>
              <a:rPr lang="zh-TW" altLang="en-US" dirty="0"/>
              <a:t>加拿大政府的 </a:t>
            </a:r>
            <a:r>
              <a:rPr lang="en-US" altLang="zh-TW" dirty="0"/>
              <a:t>open-data </a:t>
            </a:r>
            <a:r>
              <a:rPr lang="zh-TW" altLang="en-US" dirty="0"/>
              <a:t>網站，</a:t>
            </a:r>
            <a:r>
              <a:rPr lang="en-US" altLang="zh-TW" dirty="0"/>
              <a:t>2011 </a:t>
            </a:r>
            <a:r>
              <a:rPr lang="zh-TW" altLang="en-US" dirty="0"/>
              <a:t>年 </a:t>
            </a:r>
            <a:r>
              <a:rPr lang="en-US" altLang="zh-TW" dirty="0"/>
              <a:t>3 </a:t>
            </a:r>
            <a:r>
              <a:rPr lang="zh-TW" altLang="en-US" dirty="0"/>
              <a:t>月啟用。</a:t>
            </a:r>
          </a:p>
          <a:p>
            <a:r>
              <a:rPr lang="en-US" altLang="zh-TW" dirty="0">
                <a:hlinkClick r:id="rId9"/>
              </a:rPr>
              <a:t>opendata.go.ke</a:t>
            </a:r>
            <a:r>
              <a:rPr lang="en-US" altLang="zh-TW" dirty="0"/>
              <a:t> - </a:t>
            </a:r>
            <a:r>
              <a:rPr lang="zh-TW" altLang="en-US" dirty="0"/>
              <a:t>肯亞政府的 </a:t>
            </a:r>
            <a:r>
              <a:rPr lang="en-US" altLang="zh-TW" dirty="0"/>
              <a:t>open-data </a:t>
            </a:r>
            <a:r>
              <a:rPr lang="zh-TW" altLang="en-US" dirty="0"/>
              <a:t>網站，</a:t>
            </a:r>
            <a:r>
              <a:rPr lang="en-US" altLang="zh-TW" dirty="0"/>
              <a:t>2011 </a:t>
            </a:r>
            <a:r>
              <a:rPr lang="zh-TW" altLang="en-US" dirty="0"/>
              <a:t>年 </a:t>
            </a:r>
            <a:r>
              <a:rPr lang="en-US" altLang="zh-TW" dirty="0"/>
              <a:t>7 </a:t>
            </a:r>
            <a:r>
              <a:rPr lang="zh-TW" altLang="en-US" dirty="0"/>
              <a:t>月啟用。</a:t>
            </a:r>
          </a:p>
          <a:p>
            <a:r>
              <a:rPr lang="en-US" altLang="zh-TW" dirty="0">
                <a:hlinkClick r:id="rId10"/>
              </a:rPr>
              <a:t>data.norge.no</a:t>
            </a:r>
            <a:r>
              <a:rPr lang="en-US" altLang="zh-TW" dirty="0"/>
              <a:t> - </a:t>
            </a:r>
            <a:r>
              <a:rPr lang="zh-TW" altLang="en-US" dirty="0"/>
              <a:t>挪威政府的 </a:t>
            </a:r>
            <a:r>
              <a:rPr lang="en-US" altLang="zh-TW" dirty="0"/>
              <a:t>open-data </a:t>
            </a:r>
            <a:r>
              <a:rPr lang="zh-TW" altLang="en-US" dirty="0"/>
              <a:t>網站，</a:t>
            </a:r>
            <a:r>
              <a:rPr lang="en-US" altLang="zh-TW" dirty="0"/>
              <a:t>2010 </a:t>
            </a:r>
            <a:r>
              <a:rPr lang="zh-TW" altLang="en-US" dirty="0"/>
              <a:t>年 </a:t>
            </a:r>
            <a:r>
              <a:rPr lang="en-US" altLang="zh-TW" dirty="0"/>
              <a:t>4 </a:t>
            </a:r>
            <a:r>
              <a:rPr lang="zh-TW" altLang="en-US" dirty="0"/>
              <a:t>月啟用。</a:t>
            </a:r>
          </a:p>
          <a:p>
            <a:r>
              <a:rPr lang="en-US" altLang="zh-TW" dirty="0">
                <a:hlinkClick r:id="rId11"/>
              </a:rPr>
              <a:t>data.overheid.nl</a:t>
            </a:r>
            <a:r>
              <a:rPr lang="en-US" altLang="zh-TW" dirty="0"/>
              <a:t> - </a:t>
            </a:r>
            <a:r>
              <a:rPr lang="zh-TW" altLang="en-US" dirty="0"/>
              <a:t>荷蘭政府的 </a:t>
            </a:r>
            <a:r>
              <a:rPr lang="en-US" altLang="zh-TW" dirty="0"/>
              <a:t>open-data </a:t>
            </a:r>
            <a:r>
              <a:rPr lang="zh-TW" altLang="en-US" dirty="0"/>
              <a:t>網站。</a:t>
            </a:r>
          </a:p>
          <a:p>
            <a:r>
              <a:rPr lang="en-US" altLang="zh-TW" dirty="0">
                <a:hlinkClick r:id="rId12"/>
              </a:rPr>
              <a:t>data.gov.tw</a:t>
            </a:r>
            <a:r>
              <a:rPr lang="en-US" altLang="zh-TW" dirty="0"/>
              <a:t> - </a:t>
            </a:r>
            <a:r>
              <a:rPr lang="zh-TW" altLang="en-US" dirty="0"/>
              <a:t>臺灣的</a:t>
            </a:r>
            <a:r>
              <a:rPr lang="zh-TW" altLang="en-US" dirty="0">
                <a:hlinkClick r:id="rId13" tooltip="政府開放資料平臺"/>
              </a:rPr>
              <a:t>政府開放資料平臺</a:t>
            </a:r>
            <a:r>
              <a:rPr lang="zh-TW" altLang="en-US" dirty="0"/>
              <a:t>，</a:t>
            </a:r>
            <a:r>
              <a:rPr lang="en-US" altLang="zh-TW" dirty="0"/>
              <a:t>2013</a:t>
            </a:r>
            <a:r>
              <a:rPr lang="zh-TW" altLang="en-US" dirty="0"/>
              <a:t>年</a:t>
            </a:r>
            <a:r>
              <a:rPr lang="en-US" altLang="zh-TW" dirty="0"/>
              <a:t>4</a:t>
            </a:r>
            <a:r>
              <a:rPr lang="zh-TW" altLang="en-US" dirty="0"/>
              <a:t>月</a:t>
            </a:r>
            <a:r>
              <a:rPr lang="en-US" altLang="zh-TW" dirty="0"/>
              <a:t>29</a:t>
            </a:r>
            <a:r>
              <a:rPr lang="zh-TW" altLang="en-US" dirty="0"/>
              <a:t>日啟用。</a:t>
            </a:r>
          </a:p>
          <a:p>
            <a:r>
              <a:rPr lang="en-US" altLang="zh-TW" dirty="0">
                <a:hlinkClick r:id="rId14"/>
              </a:rPr>
              <a:t>data.gov.in</a:t>
            </a:r>
            <a:r>
              <a:rPr lang="en-US" altLang="zh-TW" dirty="0"/>
              <a:t> - </a:t>
            </a:r>
            <a:r>
              <a:rPr lang="zh-TW" altLang="en-US" dirty="0"/>
              <a:t>印度的政府資料開放平台，</a:t>
            </a:r>
            <a:r>
              <a:rPr lang="en-US" altLang="zh-TW" dirty="0"/>
              <a:t>2013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月啟用。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621115" y="6389203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>
                <a:hlinkClick r:id="rId15"/>
              </a:rPr>
              <a:t>Wiki</a:t>
            </a:r>
            <a:r>
              <a:rPr lang="zh-TW" altLang="en-US" dirty="0" smtClean="0">
                <a:hlinkClick r:id="rId15"/>
              </a:rPr>
              <a:t>百科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4850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台灣政府的一些 </a:t>
            </a:r>
            <a:r>
              <a:rPr lang="en-US" altLang="zh-TW" dirty="0" smtClean="0"/>
              <a:t>Open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hlinkClick r:id="rId2"/>
              </a:rPr>
              <a:t>臺北市政府開放資料平台</a:t>
            </a:r>
            <a:r>
              <a:rPr lang="zh-TW" altLang="en-US" dirty="0"/>
              <a:t> ，</a:t>
            </a:r>
            <a:r>
              <a:rPr lang="en-US" altLang="zh-TW" dirty="0"/>
              <a:t>2011 </a:t>
            </a:r>
            <a:r>
              <a:rPr lang="zh-TW" altLang="en-US" dirty="0"/>
              <a:t>年 </a:t>
            </a:r>
            <a:r>
              <a:rPr lang="en-US" altLang="zh-TW" dirty="0"/>
              <a:t>9 </a:t>
            </a:r>
            <a:r>
              <a:rPr lang="zh-TW" altLang="en-US" dirty="0"/>
              <a:t>月啟用。</a:t>
            </a:r>
          </a:p>
          <a:p>
            <a:r>
              <a:rPr lang="zh-TW" altLang="en-US" dirty="0">
                <a:hlinkClick r:id="rId3"/>
              </a:rPr>
              <a:t>新北市政府開放資料平台</a:t>
            </a:r>
            <a:r>
              <a:rPr lang="zh-TW" altLang="en-US" dirty="0"/>
              <a:t> ，</a:t>
            </a:r>
            <a:r>
              <a:rPr lang="en-US" altLang="zh-TW" dirty="0"/>
              <a:t>2012 </a:t>
            </a:r>
            <a:r>
              <a:rPr lang="zh-TW" altLang="en-US" dirty="0"/>
              <a:t>年 </a:t>
            </a:r>
            <a:r>
              <a:rPr lang="en-US" altLang="zh-TW" dirty="0"/>
              <a:t>12 </a:t>
            </a:r>
            <a:r>
              <a:rPr lang="zh-TW" altLang="en-US" dirty="0"/>
              <a:t>月啟用。</a:t>
            </a:r>
          </a:p>
          <a:p>
            <a:r>
              <a:rPr lang="zh-TW" altLang="en-US" dirty="0">
                <a:hlinkClick r:id="rId4"/>
              </a:rPr>
              <a:t>桃園市政府開放資料平台</a:t>
            </a:r>
            <a:r>
              <a:rPr lang="zh-TW" altLang="en-US" dirty="0"/>
              <a:t> ，</a:t>
            </a:r>
            <a:r>
              <a:rPr lang="en-US" altLang="zh-TW" dirty="0"/>
              <a:t>2015 </a:t>
            </a:r>
            <a:r>
              <a:rPr lang="zh-TW" altLang="en-US" dirty="0"/>
              <a:t>年 </a:t>
            </a:r>
            <a:r>
              <a:rPr lang="en-US" altLang="zh-TW" dirty="0"/>
              <a:t>12 </a:t>
            </a:r>
            <a:r>
              <a:rPr lang="zh-TW" altLang="en-US" dirty="0"/>
              <a:t>月啟用。</a:t>
            </a:r>
          </a:p>
          <a:p>
            <a:r>
              <a:rPr lang="zh-TW" altLang="en-US" dirty="0">
                <a:hlinkClick r:id="rId5"/>
              </a:rPr>
              <a:t>臺中市政府開放資料平台</a:t>
            </a:r>
            <a:r>
              <a:rPr lang="zh-TW" altLang="en-US" dirty="0"/>
              <a:t> ，</a:t>
            </a:r>
            <a:r>
              <a:rPr lang="en-US" altLang="zh-TW" dirty="0"/>
              <a:t>2013 </a:t>
            </a:r>
            <a:r>
              <a:rPr lang="zh-TW" altLang="en-US" dirty="0"/>
              <a:t>年 </a:t>
            </a:r>
            <a:r>
              <a:rPr lang="en-US" altLang="zh-TW" dirty="0"/>
              <a:t>1 </a:t>
            </a:r>
            <a:r>
              <a:rPr lang="zh-TW" altLang="en-US" dirty="0"/>
              <a:t>月啟用。</a:t>
            </a:r>
          </a:p>
          <a:p>
            <a:r>
              <a:rPr lang="zh-TW" altLang="en-US" dirty="0">
                <a:hlinkClick r:id="rId6"/>
              </a:rPr>
              <a:t>臺南市政府資料開放平台</a:t>
            </a:r>
            <a:r>
              <a:rPr lang="zh-TW" altLang="en-US" dirty="0"/>
              <a:t>，</a:t>
            </a:r>
            <a:r>
              <a:rPr lang="en-US" altLang="zh-TW" dirty="0"/>
              <a:t>2014 </a:t>
            </a:r>
            <a:r>
              <a:rPr lang="zh-TW" altLang="en-US" dirty="0"/>
              <a:t>年 </a:t>
            </a:r>
            <a:r>
              <a:rPr lang="en-US" altLang="zh-TW" dirty="0"/>
              <a:t>6 </a:t>
            </a:r>
            <a:r>
              <a:rPr lang="zh-TW" altLang="en-US" dirty="0"/>
              <a:t>月啟用。</a:t>
            </a:r>
          </a:p>
          <a:p>
            <a:r>
              <a:rPr lang="zh-TW" altLang="en-US" dirty="0">
                <a:hlinkClick r:id="rId7"/>
              </a:rPr>
              <a:t>高雄市政府開放資料平台</a:t>
            </a:r>
            <a:r>
              <a:rPr lang="zh-TW" altLang="en-US" dirty="0"/>
              <a:t> ，</a:t>
            </a:r>
            <a:r>
              <a:rPr lang="en-US" altLang="zh-TW" dirty="0"/>
              <a:t>2013 </a:t>
            </a:r>
            <a:r>
              <a:rPr lang="zh-TW" altLang="en-US" dirty="0"/>
              <a:t>年 </a:t>
            </a:r>
            <a:r>
              <a:rPr lang="en-US" altLang="zh-TW" dirty="0"/>
              <a:t>8 </a:t>
            </a:r>
            <a:r>
              <a:rPr lang="zh-TW" altLang="en-US" dirty="0"/>
              <a:t>月啟用。</a:t>
            </a:r>
          </a:p>
          <a:p>
            <a:r>
              <a:rPr lang="zh-TW" altLang="en-US" dirty="0">
                <a:hlinkClick r:id="rId8"/>
              </a:rPr>
              <a:t>文化部開放資料服務網</a:t>
            </a:r>
            <a:r>
              <a:rPr lang="zh-TW" altLang="en-US" dirty="0"/>
              <a:t> </a:t>
            </a:r>
            <a:r>
              <a:rPr lang="en-US" altLang="zh-TW" dirty="0"/>
              <a:t>,2012 </a:t>
            </a:r>
            <a:r>
              <a:rPr lang="zh-TW" altLang="en-US" dirty="0"/>
              <a:t>年 </a:t>
            </a:r>
            <a:r>
              <a:rPr lang="en-US" altLang="zh-TW" dirty="0"/>
              <a:t>11 </a:t>
            </a:r>
            <a:r>
              <a:rPr lang="zh-TW" altLang="en-US" dirty="0"/>
              <a:t>月啟用。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621115" y="6389203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>
                <a:hlinkClick r:id="rId9"/>
              </a:rPr>
              <a:t>Wiki</a:t>
            </a:r>
            <a:r>
              <a:rPr lang="zh-TW" altLang="en-US" dirty="0" smtClean="0">
                <a:hlinkClick r:id="rId9"/>
              </a:rPr>
              <a:t>百科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07811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實作範例＃</a:t>
            </a:r>
            <a:r>
              <a:rPr lang="en-US" altLang="zh-TW" dirty="0" smtClean="0"/>
              <a:t>1</a:t>
            </a:r>
            <a:r>
              <a:rPr lang="zh-TW" altLang="en-US" dirty="0" smtClean="0"/>
              <a:t>  新北市電影院資料集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資料筆數少，較容易瞭解概念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080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3339" y="9209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首先先到這個地方來找到開放平台資料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http://data.ntpc.gov.tw/od/detail?oid=61C99F42-8A90-4ADC-9C40-BA9E0EA097AA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63" y="1172095"/>
            <a:ext cx="9109631" cy="5430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49040" y="5960225"/>
            <a:ext cx="590204" cy="4239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4472247" y="5295207"/>
            <a:ext cx="2252749" cy="532015"/>
          </a:xfrm>
          <a:prstGeom prst="wedgeRoundRectCallout">
            <a:avLst>
              <a:gd name="adj1" fmla="val -51091"/>
              <a:gd name="adj2" fmla="val 671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選</a:t>
            </a:r>
            <a:r>
              <a:rPr lang="en-US" altLang="zh-TW" dirty="0" smtClean="0"/>
              <a:t>JSON</a:t>
            </a:r>
            <a:r>
              <a:rPr lang="zh-TW" altLang="en-US" dirty="0" smtClean="0"/>
              <a:t>格式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412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AI Tools</a:t>
            </a:r>
            <a:r>
              <a:rPr lang="zh-TW" altLang="en-US" dirty="0" smtClean="0"/>
              <a:t>新增一項功能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Screen name: </a:t>
            </a:r>
            <a:r>
              <a:rPr lang="en-US" altLang="zh-TW" dirty="0" smtClean="0">
                <a:solidFill>
                  <a:srgbClr val="FF0000"/>
                </a:solidFill>
              </a:rPr>
              <a:t>movie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20" y="853234"/>
            <a:ext cx="3751140" cy="5572504"/>
          </a:xfrm>
        </p:spPr>
      </p:pic>
    </p:spTree>
    <p:extLst>
      <p:ext uri="{BB962C8B-B14F-4D97-AF65-F5344CB8AC3E}">
        <p14:creationId xmlns:p14="http://schemas.microsoft.com/office/powerpoint/2010/main" val="1731256960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noFill/>
        <a:ln w="28575"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</TotalTime>
  <Words>821</Words>
  <Application>Microsoft Office PowerPoint</Application>
  <PresentationFormat>寬螢幕</PresentationFormat>
  <Paragraphs>220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Adobe 繁黑體 Std B</vt:lpstr>
      <vt:lpstr>微軟正黑體</vt:lpstr>
      <vt:lpstr>Arial</vt:lpstr>
      <vt:lpstr>Century Gothic</vt:lpstr>
      <vt:lpstr>Wingdings 3</vt:lpstr>
      <vt:lpstr>絲縷</vt:lpstr>
      <vt:lpstr>用App Inventor 做開放資料APP</vt:lpstr>
      <vt:lpstr>基本概念介紹</vt:lpstr>
      <vt:lpstr>開放資料Open data是什麼？</vt:lpstr>
      <vt:lpstr>OPEN DATA的資料格式</vt:lpstr>
      <vt:lpstr>政府機關的 Open data </vt:lpstr>
      <vt:lpstr>台灣政府的一些 Open data</vt:lpstr>
      <vt:lpstr>實作範例＃1  新北市電影院資料集</vt:lpstr>
      <vt:lpstr>首先先到這個地方來找到開放平台資料 http://data.ntpc.gov.tw/od/detail?oid=61C99F42-8A90-4ADC-9C40-BA9E0EA097AA</vt:lpstr>
      <vt:lpstr>AI Tools新增一項功能 Screen name: movie</vt:lpstr>
      <vt:lpstr>螢幕設計 </vt:lpstr>
      <vt:lpstr>程式＃1 讀入資料</vt:lpstr>
      <vt:lpstr>點選後可以看其資料內容 注意！與App Inventor的資料欄位順序會不同</vt:lpstr>
      <vt:lpstr>點選後可以看其資料內容 注意！與App Inventor的資料欄位順序會不同</vt:lpstr>
      <vt:lpstr>JSON資料格式</vt:lpstr>
      <vt:lpstr>如果程式是這樣，結果是</vt:lpstr>
      <vt:lpstr>程式＃2 讀入資料</vt:lpstr>
      <vt:lpstr>程式＃2 讀入資料</vt:lpstr>
      <vt:lpstr>程式＃3 讀入資料</vt:lpstr>
      <vt:lpstr>程式＃4 讀入資料</vt:lpstr>
      <vt:lpstr>最後完成的程式（JSON部分）</vt:lpstr>
      <vt:lpstr>還有哪些功能可以做呢？ 1. 能選擇地區 2. 語音輸入</vt:lpstr>
      <vt:lpstr>想到了嗎？</vt:lpstr>
      <vt:lpstr>要把程式修改一下，以下是一些提示  1.增加地區選項的按鈕 2.增加語音輸入的按鈕，並啟動語音輸入 3.在顯示資料的地方，要加上地區的判斷式 4.要新增一些變數，利用變數來記錄條件的 變化 5.因為原始資料並沒有地區，所以要自己想辦法    找出來。    要擷取address前三碼，做為地區 6.要把一些重複的程式，做成副程式來呼叫。讓程式比較簡潔。</vt:lpstr>
      <vt:lpstr>試試看你能否完成吧</vt:lpstr>
      <vt:lpstr>真的做不出來再看下一頁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用App Inventor 做開放資料APP</dc:title>
  <dc:creator>Apple</dc:creator>
  <cp:lastModifiedBy>Apple</cp:lastModifiedBy>
  <cp:revision>25</cp:revision>
  <dcterms:created xsi:type="dcterms:W3CDTF">2016-12-06T14:50:01Z</dcterms:created>
  <dcterms:modified xsi:type="dcterms:W3CDTF">2017-12-06T04:54:52Z</dcterms:modified>
</cp:coreProperties>
</file>